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1" r:id="rId3"/>
    <p:sldId id="258" r:id="rId4"/>
    <p:sldId id="259" r:id="rId5"/>
    <p:sldId id="301" r:id="rId6"/>
    <p:sldId id="303" r:id="rId7"/>
    <p:sldId id="304" r:id="rId8"/>
    <p:sldId id="276" r:id="rId9"/>
    <p:sldId id="277" r:id="rId10"/>
    <p:sldId id="278" r:id="rId11"/>
    <p:sldId id="280" r:id="rId12"/>
    <p:sldId id="305" r:id="rId13"/>
    <p:sldId id="309" r:id="rId14"/>
    <p:sldId id="307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Wallpaper v3 (110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638800" y="381000"/>
            <a:ext cx="312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>
                <a:solidFill>
                  <a:srgbClr val="FFC000"/>
                </a:solidFill>
                <a:latin typeface="Gill Sans MT" pitchFamily="34" charset="0"/>
                <a:cs typeface="B Titr" pitchFamily="2" charset="-78"/>
              </a:rPr>
              <a:t>به نام خدا</a:t>
            </a:r>
            <a:endParaRPr lang="en-US" sz="4400" dirty="0">
              <a:solidFill>
                <a:srgbClr val="FFC000"/>
              </a:solidFill>
              <a:latin typeface="Gill Sans MT" pitchFamily="34" charset="0"/>
              <a:cs typeface="B Titr" pitchFamily="2" charset="-78"/>
            </a:endParaRPr>
          </a:p>
        </p:txBody>
      </p:sp>
      <p:pic>
        <p:nvPicPr>
          <p:cNvPr id="9220" name="Picture 5" descr="Wallpaper v3 (13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Wallpaper v3 (148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Wallpaper v3 (12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Wallpaper v3 (14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Wallpaper v3 (128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0" y="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000">
                <a:solidFill>
                  <a:srgbClr val="FFC000"/>
                </a:solidFill>
                <a:latin typeface="Gill Sans MT" pitchFamily="34" charset="0"/>
                <a:cs typeface="B Titr" pitchFamily="2" charset="-78"/>
              </a:rPr>
              <a:t>به نام خدا</a:t>
            </a:r>
            <a:endParaRPr lang="en-US" sz="4000" dirty="0">
              <a:solidFill>
                <a:srgbClr val="FFC000"/>
              </a:solidFill>
              <a:latin typeface="Gill Sans MT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اعتباربخشی در ایران</a:t>
            </a:r>
            <a:b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2) فرهنگ سازی و اطلاع رسانی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Low" rtl="1"/>
            <a:endParaRPr lang="en-US" sz="2800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justLow" rtl="1"/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چاپ و توزیع کتاب: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نگاهی به استانداردهای اعتباربخشی بیمارستانی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استانداردهای بین المللی اعتباربخشی بیمارستانی</a:t>
            </a:r>
          </a:p>
          <a:p>
            <a:pPr algn="justLow" rtl="1">
              <a:buFont typeface="Georgia" pitchFamily="18" charset="0"/>
              <a:buNone/>
            </a:pP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Low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برگزاری سمپوزیوم برای گروههای مختلف متخصصین و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صاحب نظران: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دفاتر مرتبط وزارت متبوع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دانشگاههای علوم پزشکی سراسر کشور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انجمن های علمی و متخصصین بالینی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کارشناسان و صاحب نظران عرصه های غیر بالینی بیمارستان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اعتباربخشی در ایران</a:t>
            </a:r>
            <a:b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3)  انتخاب مدل استاندارد</a:t>
            </a:r>
            <a:endParaRPr lang="fa-IR" sz="28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239000" cy="5410200"/>
          </a:xfrm>
          <a:solidFill>
            <a:schemeClr val="bg1"/>
          </a:solidFill>
        </p:spPr>
        <p:txBody>
          <a:bodyPr numCol="2" rtlCol="1">
            <a:normAutofit fontScale="62500" lnSpcReduction="20000"/>
          </a:bodyPr>
          <a:lstStyle/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حقوق گیرنده خدمت</a:t>
            </a:r>
            <a:endParaRPr lang="fa-IR" sz="2700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1. اورژانس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2. كودكان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3. تصويربرداري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4. جراحي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5. بيهوشي و اتاق عمل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6. دياليز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7. شيمي درماني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8. بلوک زایمان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sz="4500" b="1" dirty="0" smtClean="0">
                <a:solidFill>
                  <a:srgbClr val="FF0000"/>
                </a:solidFill>
                <a:cs typeface="B Titr" pitchFamily="2" charset="-78"/>
              </a:rPr>
              <a:t>9. كنترل عفونت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10. طب انتقال خون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11. روانپزشكي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12.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NICU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13.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CCU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14.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ICU</a:t>
            </a:r>
            <a:endParaRPr lang="fa-IR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15. جراحي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16. مديريت پرستاري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17. تداركات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18. بهبود كيفيت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19. مدیریت دارویی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20. مدیریت و رهبری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21. مديريت دفع پسماند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22. فناوري اطلاعات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23. ساختمان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24. تغذيه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25. بهداشت محيط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26. آتش نشاني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27. مدارك پزشكي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28. بهداشت حرفه ای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29. رختشویخانه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30. تأسيسات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31. فيزيوتراپي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32. آنژيوگرافي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33. استريليزاسيون مركزي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34. آزمايشگاه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35. منابع انساني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کمیته ها</a:t>
            </a: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fa-IR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650875" indent="-51435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fa-IR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924800" cy="1295400"/>
          </a:xfrm>
        </p:spPr>
        <p:txBody>
          <a:bodyPr>
            <a:normAutofit/>
          </a:bodyPr>
          <a:lstStyle/>
          <a:p>
            <a:pPr algn="ctr" rtl="1"/>
            <a:r>
              <a:rPr lang="ar-SA" sz="7200" dirty="0" smtClean="0">
                <a:cs typeface="B Titr" pitchFamily="2" charset="-78"/>
              </a:rPr>
              <a:t>واحد کنترل عفونت</a:t>
            </a:r>
            <a:endParaRPr lang="en-US" sz="72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5438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cs typeface="B Titr" pitchFamily="2" charset="-78"/>
              </a:rPr>
              <a:t/>
            </a:r>
            <a:br>
              <a:rPr lang="fa-IR" sz="5400" dirty="0" smtClean="0">
                <a:cs typeface="B Titr" pitchFamily="2" charset="-78"/>
              </a:rPr>
            </a:br>
            <a:r>
              <a:rPr lang="fa-IR" sz="5400" dirty="0" smtClean="0">
                <a:cs typeface="B Titr" pitchFamily="2" charset="-78"/>
              </a:rPr>
              <a:t/>
            </a:r>
            <a:br>
              <a:rPr lang="fa-IR" sz="5400" dirty="0" smtClean="0">
                <a:cs typeface="B Titr" pitchFamily="2" charset="-78"/>
              </a:rPr>
            </a:br>
            <a:r>
              <a:rPr lang="fa-IR" sz="5400" dirty="0" smtClean="0">
                <a:cs typeface="B Titr" pitchFamily="2" charset="-78"/>
              </a:rPr>
              <a:t/>
            </a:r>
            <a:br>
              <a:rPr lang="fa-IR" sz="5400" dirty="0" smtClean="0">
                <a:cs typeface="B Titr" pitchFamily="2" charset="-78"/>
              </a:rPr>
            </a:br>
            <a:r>
              <a:rPr lang="ar-SA" sz="5400" dirty="0" smtClean="0">
                <a:cs typeface="B Titr" pitchFamily="2" charset="-78"/>
              </a:rPr>
              <a:t>مدیریت و سازماندهی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2057400"/>
            <a:ext cx="6553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4000" dirty="0" smtClean="0">
                <a:cs typeface="B Titr" pitchFamily="2" charset="-78"/>
              </a:rPr>
              <a:t>برنامه استراتژیک</a:t>
            </a:r>
            <a:endParaRPr lang="en-US" sz="4000" dirty="0" smtClean="0">
              <a:cs typeface="B Titr" pitchFamily="2" charset="-78"/>
            </a:endParaRPr>
          </a:p>
          <a:p>
            <a:pPr lvl="1" algn="r" rtl="1"/>
            <a:r>
              <a:rPr lang="ar-SA" sz="2200" dirty="0" smtClean="0"/>
              <a:t>واحد کنترل عفونت، نسخه ای خوانا و قاب شده از رسالت بیمارستان، در محلی مناسب و</a:t>
            </a:r>
            <a:br>
              <a:rPr lang="ar-SA" sz="2200" dirty="0" smtClean="0"/>
            </a:br>
            <a:r>
              <a:rPr lang="ar-SA" sz="2200" dirty="0" smtClean="0"/>
              <a:t>قابل رؤیت، نصب شده است.</a:t>
            </a:r>
            <a:endParaRPr lang="en-US" sz="2200" dirty="0" smtClean="0"/>
          </a:p>
          <a:p>
            <a:pPr lvl="1" algn="r" rtl="1"/>
            <a:r>
              <a:rPr lang="ar-SA" sz="2200" dirty="0" smtClean="0"/>
              <a:t>کلیه کارکنان واحد کنترل عفونت، از رسالت بیمارستان و نقش این واحد در راستای دستیابی به اهداف  استراتژیک آن اطلاع دارند.</a:t>
            </a:r>
            <a:endParaRPr lang="en-US" sz="2200" dirty="0" smtClean="0"/>
          </a:p>
          <a:p>
            <a:pPr lvl="1" algn="r" rtl="1"/>
            <a:r>
              <a:rPr lang="ar-SA" sz="2200" dirty="0" smtClean="0"/>
              <a:t>نسخه ای از برنامه استراتژیک بیمارستان در این واحد  در دسترس می باشد. 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000" dirty="0" smtClean="0">
                <a:cs typeface="B Titr" pitchFamily="2" charset="-78"/>
              </a:rPr>
              <a:t>ادامه </a:t>
            </a:r>
            <a:r>
              <a:rPr lang="ar-SA" sz="6000" dirty="0" smtClean="0">
                <a:cs typeface="B Titr" pitchFamily="2" charset="-78"/>
              </a:rPr>
              <a:t>مدیریت و سازماندهی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sz="4400" b="1" dirty="0" smtClean="0">
                <a:cs typeface="B Titr" pitchFamily="2" charset="-78"/>
              </a:rPr>
              <a:t>رئیس واحد</a:t>
            </a:r>
            <a:endParaRPr lang="en-US" sz="4400" b="1" dirty="0" smtClean="0">
              <a:cs typeface="B Titr" pitchFamily="2" charset="-78"/>
            </a:endParaRPr>
          </a:p>
          <a:p>
            <a:pPr algn="r" rtl="1"/>
            <a:r>
              <a:rPr lang="ar-SA" sz="2800" dirty="0" smtClean="0"/>
              <a:t>شرايط احراز رياست واحد </a:t>
            </a:r>
            <a:r>
              <a:rPr lang="fa-IR" sz="2800" dirty="0" smtClean="0"/>
              <a:t>کنترل عفونت</a:t>
            </a:r>
            <a:r>
              <a:rPr lang="ar-SA" sz="2800" dirty="0" smtClean="0"/>
              <a:t>، به ترتيب ارجحيت عبارت است از: </a:t>
            </a:r>
            <a:endParaRPr lang="en-US" sz="2800" dirty="0" smtClean="0"/>
          </a:p>
          <a:p>
            <a:pPr lvl="0" algn="r" rtl="1"/>
            <a:r>
              <a:rPr lang="ar-SA" sz="2800" dirty="0" smtClean="0"/>
              <a:t>دارا بودن مدرك دكتراي تخصصي </a:t>
            </a:r>
            <a:r>
              <a:rPr lang="fa-IR" sz="2800" dirty="0" smtClean="0"/>
              <a:t> عفونی </a:t>
            </a:r>
            <a:endParaRPr lang="en-US" sz="2800" dirty="0" smtClean="0"/>
          </a:p>
          <a:p>
            <a:pPr lvl="0" algn="r" rtl="1"/>
            <a:r>
              <a:rPr lang="ar-SA" sz="2800" dirty="0" smtClean="0"/>
              <a:t>دارا بودن مدرك دكتراي تخصصي </a:t>
            </a:r>
            <a:r>
              <a:rPr lang="fa-IR" sz="2800" dirty="0" smtClean="0"/>
              <a:t> داخلي</a:t>
            </a:r>
            <a:endParaRPr lang="en-US" sz="2800" dirty="0" smtClean="0"/>
          </a:p>
          <a:p>
            <a:pPr lvl="0" algn="r" rtl="1"/>
            <a:r>
              <a:rPr lang="ar-SA" sz="2800" dirty="0" smtClean="0"/>
              <a:t>دارا بودن مدرك دكتراي تخصصي </a:t>
            </a:r>
            <a:r>
              <a:rPr lang="fa-IR" sz="2800" dirty="0" smtClean="0"/>
              <a:t> علوم آزمايشگاهي يا متخصص علوم آزمايشگاهي</a:t>
            </a:r>
            <a:endParaRPr lang="en-US" sz="2800" dirty="0" smtClean="0"/>
          </a:p>
          <a:p>
            <a:pPr lvl="0" algn="r" rtl="1"/>
            <a:r>
              <a:rPr lang="ar-SA" sz="2800" dirty="0" smtClean="0"/>
              <a:t>دارا بودن مدرك دكتراي تخصصي </a:t>
            </a:r>
            <a:r>
              <a:rPr lang="fa-IR" sz="2800" dirty="0" smtClean="0"/>
              <a:t> پاتولوژي يا ميكروبيولوژي يا اپيدميولوژي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dirty="0" smtClean="0">
                <a:cs typeface="B Titr" pitchFamily="2" charset="-78"/>
              </a:rPr>
              <a:t>ادامه </a:t>
            </a:r>
            <a:r>
              <a:rPr lang="ar-SA" sz="5400" dirty="0" smtClean="0">
                <a:cs typeface="B Titr" pitchFamily="2" charset="-78"/>
              </a:rPr>
              <a:t>مدیریت و سازماندهی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sz="4400" dirty="0" smtClean="0">
                <a:cs typeface="B Titr" pitchFamily="2" charset="-78"/>
              </a:rPr>
              <a:t>پرستار واحد کنترل عفونت</a:t>
            </a:r>
            <a:endParaRPr lang="fa-IR" sz="4400" dirty="0" smtClean="0">
              <a:cs typeface="B Titr" pitchFamily="2" charset="-78"/>
            </a:endParaRPr>
          </a:p>
          <a:p>
            <a:pPr lvl="0" algn="r" rtl="1"/>
            <a:r>
              <a:rPr lang="ar-SA" sz="2800" dirty="0" smtClean="0">
                <a:cs typeface="B Yagut" pitchFamily="2" charset="-78"/>
              </a:rPr>
              <a:t>دارا بودن مدرك كارشناسي پرستاري و گذراندن دوره هاي آموزشي  کنترل عفونت  بيمارستاني و حداقل پنج سال سابقه كار در بخش هاي باليني بيمارستان</a:t>
            </a:r>
            <a:endParaRPr lang="en-US" sz="2800" dirty="0" smtClean="0">
              <a:cs typeface="B Yagut" pitchFamily="2" charset="-78"/>
            </a:endParaRPr>
          </a:p>
          <a:p>
            <a:pPr lvl="1" algn="r" rtl="1"/>
            <a:r>
              <a:rPr lang="ar-SA" sz="2800" dirty="0" smtClean="0">
                <a:cs typeface="B Yagut" pitchFamily="2" charset="-78"/>
              </a:rPr>
              <a:t>شرايط احراز براي پرستار واحد </a:t>
            </a:r>
            <a:r>
              <a:rPr lang="fa-IR" sz="2800" dirty="0" smtClean="0">
                <a:cs typeface="B Yagut" pitchFamily="2" charset="-78"/>
              </a:rPr>
              <a:t>کنترل عفونت،</a:t>
            </a:r>
            <a:r>
              <a:rPr lang="ar-SA" sz="2800" dirty="0" smtClean="0">
                <a:cs typeface="B Yagut" pitchFamily="2" charset="-78"/>
              </a:rPr>
              <a:t> به ترتيب ارجحيت عبارت است از: </a:t>
            </a:r>
            <a:endParaRPr lang="en-US" sz="2800" dirty="0" smtClean="0">
              <a:cs typeface="B Yagut" pitchFamily="2" charset="-78"/>
            </a:endParaRPr>
          </a:p>
          <a:p>
            <a:pPr lvl="0" algn="r" rtl="1"/>
            <a:r>
              <a:rPr lang="ar-SA" sz="2800" dirty="0" smtClean="0">
                <a:cs typeface="B Yagut" pitchFamily="2" charset="-78"/>
              </a:rPr>
              <a:t>دارا بودن مدرك كارشناسي ارشد  پرستاري با گرایش آموزشی و گذراندن دوره هاي آموزشي كنترل عفونت بيمارستاني  و حداقل سه سال سابقه كار در بخش هاي باليني</a:t>
            </a:r>
            <a:endParaRPr lang="en-US" sz="2800" dirty="0" smtClean="0">
              <a:cs typeface="B Yagut" pitchFamily="2" charset="-78"/>
            </a:endParaRPr>
          </a:p>
          <a:p>
            <a:pPr algn="r" rtl="1"/>
            <a:endParaRPr lang="en-US" sz="4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800" dirty="0" smtClean="0">
                <a:cs typeface="B Titr" pitchFamily="2" charset="-78"/>
              </a:rPr>
              <a:t>مدیریت و توانمندسازی منابع انسانی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SA" dirty="0" smtClean="0">
                <a:cs typeface="B Titr" pitchFamily="2" charset="-78"/>
              </a:rPr>
              <a:t>پرونده پرسنلی ( كاغذي/الکترونیک) </a:t>
            </a:r>
            <a:endParaRPr lang="en-US" dirty="0" smtClean="0">
              <a:cs typeface="B Titr" pitchFamily="2" charset="-78"/>
            </a:endParaRPr>
          </a:p>
          <a:p>
            <a:pPr algn="r" rtl="1"/>
            <a:r>
              <a:rPr lang="ar-SA" dirty="0" smtClean="0">
                <a:cs typeface="B Yagut" pitchFamily="2" charset="-78"/>
              </a:rPr>
              <a:t>پرونده پرسنلی ( كاغذي/الکترونیک)هر یک از کارکنان واحد کنترل عفونت، حداقل  شامل موارد ذيل  بوده و یک نسخه از آن در دسترس رییس واحد می باشد: 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نام و نام خانوادگی، جزئيات تماس (شامل تلفن و آدرس فرد و خویشاوندان یا دوستانی که در صورت لزوم، از طریق آنها بتوان با وي تماس گرفت) و سمت سازماني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شرح وظایف شغلی امضاء شده توسط فرد 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چک لیست های گذراندن دوره توجیهی بدو ورود</a:t>
            </a:r>
            <a:r>
              <a:rPr lang="fa-IR" dirty="0" smtClean="0">
                <a:cs typeface="B Yagut" pitchFamily="2" charset="-78"/>
              </a:rPr>
              <a:t>، مباحث ایمنی و سلامت شغلي و بهداشت محیط  </a:t>
            </a:r>
            <a:r>
              <a:rPr lang="ar-SA" dirty="0" smtClean="0">
                <a:cs typeface="B Yagut" pitchFamily="2" charset="-78"/>
              </a:rPr>
              <a:t>امضاء شده توسط فرد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کپی  آخرين مدرک تحصیلی 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کپی مدارك دوره های آموزشی طی شده 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مستندات مربوط به آزمونهای اولیه و دوره ای توانمندی کارکنان به منظور انجام مسؤولیتهای محوله</a:t>
            </a:r>
            <a:endParaRPr lang="en-US" dirty="0" smtClean="0">
              <a:cs typeface="B Yagut" pitchFamily="2" charset="-78"/>
            </a:endParaRPr>
          </a:p>
          <a:p>
            <a:pPr lvl="0" algn="r" rtl="1"/>
            <a:r>
              <a:rPr lang="ar-SA" dirty="0" smtClean="0">
                <a:cs typeface="B Yagut" pitchFamily="2" charset="-78"/>
              </a:rPr>
              <a:t>مستندات مربوط به آزمون هاي دوره اي ارزيابي حرفه ای و غیر حرفه ای كاركنان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ar-SA" dirty="0" smtClean="0"/>
              <a:t>مستندات مربوط به سنوات خدمت به تفکیک محل خدمت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B Titr" pitchFamily="2" charset="-78"/>
              </a:rPr>
              <a:t>لیست کارکنان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dirty="0" smtClean="0">
                <a:cs typeface="B Yagut" pitchFamily="2" charset="-78"/>
              </a:rPr>
              <a:t>در </a:t>
            </a:r>
            <a:r>
              <a:rPr lang="ar-SA" dirty="0" smtClean="0">
                <a:cs typeface="B Yagut" pitchFamily="2" charset="-78"/>
              </a:rPr>
              <a:t>واحد </a:t>
            </a:r>
            <a:r>
              <a:rPr lang="fa-IR" dirty="0" smtClean="0">
                <a:cs typeface="B Yagut" pitchFamily="2" charset="-78"/>
              </a:rPr>
              <a:t>کنترل عفونت،</a:t>
            </a:r>
            <a:r>
              <a:rPr lang="ar-SA" dirty="0" smtClean="0">
                <a:cs typeface="B Yagut" pitchFamily="2" charset="-78"/>
              </a:rPr>
              <a:t> لیستي از كليه کارکنان این واحد، در تمام اوقات شبانه روز در دسترس بوده </a:t>
            </a:r>
            <a:r>
              <a:rPr lang="ar-SA" dirty="0" smtClean="0">
                <a:cs typeface="B Yagut" pitchFamily="2" charset="-78"/>
              </a:rPr>
              <a:t>وحداقل </a:t>
            </a:r>
            <a:r>
              <a:rPr lang="ar-SA" dirty="0" smtClean="0">
                <a:cs typeface="B Yagut" pitchFamily="2" charset="-78"/>
              </a:rPr>
              <a:t>شامل موارد ذيل مي باشد: </a:t>
            </a:r>
            <a:endParaRPr lang="en-US" dirty="0" smtClean="0">
              <a:cs typeface="B Yagut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ar-SA" dirty="0" smtClean="0">
                <a:cs typeface="B Yagut" pitchFamily="2" charset="-78"/>
              </a:rPr>
              <a:t>نام و نام خانوادگی</a:t>
            </a:r>
            <a:endParaRPr lang="en-US" dirty="0" smtClean="0">
              <a:cs typeface="B Yagut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ar-SA" dirty="0" smtClean="0">
                <a:cs typeface="B Yagut" pitchFamily="2" charset="-78"/>
              </a:rPr>
              <a:t>جزئيات تماس (شامل تلفن و آدرس فرد و خویشاوندان یا دوستانی که در صورت لزوم، از طریق آنها بتوان با وي تماس گرفت).</a:t>
            </a:r>
            <a:endParaRPr lang="en-US" dirty="0" smtClean="0">
              <a:cs typeface="B Yagut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dirty="0" smtClean="0">
                <a:cs typeface="B Yagut" pitchFamily="2" charset="-78"/>
              </a:rPr>
              <a:t>سمت سازماني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ar-SA" dirty="0" smtClean="0">
                <a:cs typeface="B Yagut" pitchFamily="2" charset="-78"/>
              </a:rPr>
              <a:t>براي  </a:t>
            </a:r>
            <a:r>
              <a:rPr lang="ar-SA" dirty="0" smtClean="0">
                <a:cs typeface="B Yagut" pitchFamily="2" charset="-78"/>
              </a:rPr>
              <a:t>مواردي كه نیاز به حضور اورژانسي پرسنل-  خارج از لیست نوبت کاری شبانه روزی </a:t>
            </a:r>
            <a:r>
              <a:rPr lang="ar-SA" dirty="0" smtClean="0">
                <a:cs typeface="B Yagut" pitchFamily="2" charset="-78"/>
              </a:rPr>
              <a:t> </a:t>
            </a:r>
            <a:r>
              <a:rPr lang="ar-SA" dirty="0" smtClean="0">
                <a:cs typeface="B Yagut" pitchFamily="2" charset="-78"/>
              </a:rPr>
              <a:t>مي باشد، برنامه ريزي انجام شده است.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ar-SA" dirty="0" smtClean="0">
                <a:cs typeface="B Yagut" pitchFamily="2" charset="-78"/>
              </a:rPr>
              <a:t>مستنداتي </a:t>
            </a:r>
            <a:r>
              <a:rPr lang="ar-SA" dirty="0" smtClean="0">
                <a:cs typeface="B Yagut" pitchFamily="2" charset="-78"/>
              </a:rPr>
              <a:t>كه نشان مي دهند محاسبه وچينش پرسنل در هر نوبت كاري، متناسب با نوع و </a:t>
            </a:r>
            <a:r>
              <a:rPr lang="ar-SA" dirty="0" smtClean="0">
                <a:cs typeface="B Yagut" pitchFamily="2" charset="-78"/>
              </a:rPr>
              <a:t>شدت  </a:t>
            </a:r>
            <a:r>
              <a:rPr lang="ar-SA" dirty="0" smtClean="0">
                <a:cs typeface="B Yagut" pitchFamily="2" charset="-78"/>
              </a:rPr>
              <a:t>بيماري، تعداد بيماران و حجم کاراست، در واحد موجود مي باشد.</a:t>
            </a: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B Titr" pitchFamily="2" charset="-78"/>
              </a:rPr>
              <a:t>دوره توجیهی بدو ورود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rtl="1">
              <a:buNone/>
            </a:pPr>
            <a:r>
              <a:rPr lang="en-US" dirty="0" smtClean="0"/>
              <a:t> </a:t>
            </a:r>
          </a:p>
          <a:p>
            <a:pPr algn="r" rtl="1">
              <a:buNone/>
            </a:pPr>
            <a:r>
              <a:rPr lang="ar-SA" dirty="0" smtClean="0">
                <a:cs typeface="B Yagut" pitchFamily="2" charset="-78"/>
              </a:rPr>
              <a:t>در </a:t>
            </a:r>
            <a:r>
              <a:rPr lang="ar-SA" dirty="0" smtClean="0">
                <a:cs typeface="B Yagut" pitchFamily="2" charset="-78"/>
              </a:rPr>
              <a:t>واحد </a:t>
            </a:r>
            <a:r>
              <a:rPr lang="fa-IR" dirty="0" smtClean="0">
                <a:cs typeface="B Yagut" pitchFamily="2" charset="-78"/>
              </a:rPr>
              <a:t>کنترل عفونت،</a:t>
            </a:r>
            <a:r>
              <a:rPr lang="ar-SA" dirty="0" smtClean="0">
                <a:cs typeface="B Yagut" pitchFamily="2" charset="-78"/>
              </a:rPr>
              <a:t> یک  کتابچه/مجموعه توجیهی برای آشنا سازی پرسنل جدید با شرایط </a:t>
            </a:r>
            <a:r>
              <a:rPr lang="ar-SA" dirty="0" smtClean="0">
                <a:cs typeface="B Yagut" pitchFamily="2" charset="-78"/>
              </a:rPr>
              <a:t>عمومی </a:t>
            </a:r>
            <a:r>
              <a:rPr lang="ar-SA" dirty="0" smtClean="0">
                <a:cs typeface="B Yagut" pitchFamily="2" charset="-78"/>
              </a:rPr>
              <a:t>بیمارستان و ویژگیها و نکات اختصاصی  این واحد، موجود است  که حد اقل شامل </a:t>
            </a:r>
            <a:r>
              <a:rPr lang="ar-SA" dirty="0" smtClean="0">
                <a:cs typeface="B Yagut" pitchFamily="2" charset="-78"/>
              </a:rPr>
              <a:t>موارد </a:t>
            </a:r>
            <a:r>
              <a:rPr lang="ar-SA" dirty="0" smtClean="0">
                <a:cs typeface="B Yagut" pitchFamily="2" charset="-78"/>
              </a:rPr>
              <a:t>ذیل می باشد: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ar-SA" dirty="0" smtClean="0">
                <a:cs typeface="B Yagut" pitchFamily="2" charset="-78"/>
              </a:rPr>
              <a:t>معرفی کلی بیمارستان (ازجمله نقشه ساختمان، موضوعات مربوط به رعایت حقوق گیرندگان خدمت، ایمنی بیمار، برنامه کنترل عفونت، موضوعات آتش نشانی، مديريت بحران، مدیریت خطر، ویژگیهای فرهنگی و بومی مردم منطقه، نمودار و سلسله مراتب سازمانی، قوانین مربوط به رعایت استانداردهای پوشش، امور اداری و مالی همچون مرخصی ها، تاخیر و تعجیل، حضور و غیاب، حقوق و مزایا، پاداش و اضافه کار، روند ارتقای شغلی و امکانات رفاهی)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ar-SA" dirty="0" smtClean="0">
                <a:cs typeface="B Yagut" pitchFamily="2" charset="-78"/>
              </a:rPr>
              <a:t>معرفي جزئيات و آخرین دستورالعمل ها، آیین نامه ها و بخشنامه های خاص این واحد و موارد مرتبط با مسؤولیتها و شرح وظایف هر </a:t>
            </a:r>
            <a:r>
              <a:rPr lang="ar-SA" dirty="0" smtClean="0">
                <a:cs typeface="B Yagut" pitchFamily="2" charset="-78"/>
              </a:rPr>
              <a:t>فرد</a:t>
            </a:r>
            <a:r>
              <a:rPr lang="en-US" dirty="0" smtClean="0">
                <a:cs typeface="B Yagut" pitchFamily="2" charset="-78"/>
              </a:rPr>
              <a:t> </a:t>
            </a:r>
            <a:r>
              <a:rPr lang="ar-SA" dirty="0" smtClean="0">
                <a:cs typeface="B Yagut" pitchFamily="2" charset="-78"/>
              </a:rPr>
              <a:t>زیر </a:t>
            </a:r>
            <a:r>
              <a:rPr lang="ar-SA" dirty="0" smtClean="0">
                <a:cs typeface="B Yagut" pitchFamily="2" charset="-78"/>
              </a:rPr>
              <a:t>مجموعه ای که اطلاعات مربوط به کلیه تجهیزات اختصاصی این واحد را دربرمی گیرد</a:t>
            </a:r>
            <a:r>
              <a:rPr lang="ar-SA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dirty="0" smtClean="0">
                <a:cs typeface="B Titr" pitchFamily="2" charset="-78"/>
              </a:rPr>
              <a:t>ارزيابي صلاحیت و  توانمندی  کارکنان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pPr algn="r" rtl="1"/>
            <a:r>
              <a:rPr lang="ar-SA" dirty="0" smtClean="0"/>
              <a:t>مستندات </a:t>
            </a:r>
            <a:r>
              <a:rPr lang="ar-SA" dirty="0" smtClean="0"/>
              <a:t>نشان می دهند که آزمون اولیه/دوره ای توانمندی کارکنان با توجه به نقش ها و مسؤولیتهای </a:t>
            </a:r>
            <a:r>
              <a:rPr lang="ar-SA" dirty="0" smtClean="0"/>
              <a:t>آنان،انجام </a:t>
            </a:r>
            <a:r>
              <a:rPr lang="ar-SA" dirty="0" smtClean="0"/>
              <a:t>می شود.</a:t>
            </a:r>
            <a:endParaRPr lang="en-US" dirty="0" smtClean="0"/>
          </a:p>
          <a:p>
            <a:pPr algn="r" rtl="1"/>
            <a:r>
              <a:rPr lang="ar-SA" dirty="0" smtClean="0"/>
              <a:t>مستندات </a:t>
            </a:r>
            <a:r>
              <a:rPr lang="ar-SA" dirty="0" smtClean="0"/>
              <a:t>نشان می دهند که آزمونهای توانمندی دوره ای حداقل سالي يكبار، برای کلیه کارکنان </a:t>
            </a:r>
            <a:r>
              <a:rPr lang="ar-SA" dirty="0" smtClean="0"/>
              <a:t>برگزار </a:t>
            </a:r>
            <a:r>
              <a:rPr lang="ar-SA" dirty="0" smtClean="0"/>
              <a:t>می شوند.</a:t>
            </a:r>
            <a:endParaRPr lang="en-US" dirty="0" smtClean="0"/>
          </a:p>
          <a:p>
            <a:pPr algn="r" rtl="1"/>
            <a:r>
              <a:rPr lang="ar-SA" dirty="0" smtClean="0"/>
              <a:t>مستندات </a:t>
            </a:r>
            <a:r>
              <a:rPr lang="ar-SA" dirty="0" smtClean="0"/>
              <a:t>نشان می دهند  که اقدامات اصلاحی به منظور رفع  نارسائیهاي شناسایی شده در </a:t>
            </a:r>
            <a:r>
              <a:rPr lang="ar-SA" dirty="0" smtClean="0"/>
              <a:t>آزمون </a:t>
            </a:r>
            <a:r>
              <a:rPr lang="ar-SA" dirty="0" smtClean="0"/>
              <a:t>توانمندی دوره ای کارکنان انجام می گیرد.</a:t>
            </a:r>
            <a:endParaRPr lang="en-US" dirty="0" smtClean="0"/>
          </a:p>
          <a:p>
            <a:pPr algn="r" rtl="1"/>
            <a:r>
              <a:rPr lang="ar-SA" dirty="0" smtClean="0"/>
              <a:t>مستندات </a:t>
            </a:r>
            <a:r>
              <a:rPr lang="ar-SA" dirty="0" smtClean="0"/>
              <a:t>نشان مي دهند كه اثربخشي اقدامات اصلاحي انجام شده در جهت ارتقای توانمندي دوره ای  </a:t>
            </a:r>
            <a:r>
              <a:rPr lang="ar-SA" dirty="0" smtClean="0"/>
              <a:t>كاركنان </a:t>
            </a:r>
            <a:r>
              <a:rPr lang="ar-SA" dirty="0" smtClean="0"/>
              <a:t>مورد بررسي قرار می گیرند</a:t>
            </a:r>
            <a:r>
              <a:rPr lang="fa-IR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7200" cy="42672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/>
            </a:r>
            <a:br>
              <a:rPr lang="fa-IR" sz="5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5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/>
            </a:r>
            <a:br>
              <a:rPr lang="fa-IR" sz="5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73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نظام مراقبت عفونت های بیمارستانی </a:t>
            </a:r>
            <a:br>
              <a:rPr lang="fa-IR" sz="73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73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کنترل عفونت در اعتباربخشی</a:t>
            </a:r>
            <a:endParaRPr lang="en-US" sz="7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066800"/>
          </a:xfrm>
        </p:spPr>
        <p:txBody>
          <a:bodyPr/>
          <a:lstStyle/>
          <a:p>
            <a:pPr algn="ctr"/>
            <a:r>
              <a:rPr lang="ar-SA" dirty="0" smtClean="0">
                <a:cs typeface="B Titr" pitchFamily="2" charset="-78"/>
              </a:rPr>
              <a:t>آموزش و توانمندسازی کارکنان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ar-SA" sz="7200" dirty="0" smtClean="0"/>
              <a:t> </a:t>
            </a:r>
            <a:r>
              <a:rPr lang="ar-SA" sz="8000" dirty="0" smtClean="0">
                <a:cs typeface="B Yagut" pitchFamily="2" charset="-78"/>
              </a:rPr>
              <a:t>واحد کنترل عفونت یک گزارش ارزیابی سالانه از نیازهای آموزشی کارکنان درماني و </a:t>
            </a:r>
            <a:r>
              <a:rPr lang="ar-SA" sz="8000" dirty="0" smtClean="0">
                <a:cs typeface="B Yagut" pitchFamily="2" charset="-78"/>
              </a:rPr>
              <a:t>غير </a:t>
            </a:r>
            <a:r>
              <a:rPr lang="ar-SA" sz="8000" dirty="0" smtClean="0">
                <a:cs typeface="B Yagut" pitchFamily="2" charset="-78"/>
              </a:rPr>
              <a:t>درماني، در راستای تحقق اهداف برنامه استراتژیک و برنامه بهبود كيفيت سازمان،  به </a:t>
            </a:r>
            <a:r>
              <a:rPr lang="ar-SA" sz="8000" dirty="0" smtClean="0">
                <a:cs typeface="B Yagut" pitchFamily="2" charset="-78"/>
              </a:rPr>
              <a:t>واحد </a:t>
            </a:r>
            <a:r>
              <a:rPr lang="ar-SA" sz="8000" dirty="0" smtClean="0">
                <a:cs typeface="B Yagut" pitchFamily="2" charset="-78"/>
              </a:rPr>
              <a:t>آموزش یا کمیته بهبود کیفیت بیمارستان، ارایه می نماید. 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مستنداتی </a:t>
            </a:r>
            <a:r>
              <a:rPr lang="ar-SA" sz="8000" dirty="0" smtClean="0">
                <a:cs typeface="B Yagut" pitchFamily="2" charset="-78"/>
              </a:rPr>
              <a:t>که نشان می دهند کلیه کارکنان، دوره هاي آموزشی لازم را در فواصل زمانی مناسب</a:t>
            </a:r>
            <a:r>
              <a:rPr lang="ar-SA" sz="8000" dirty="0" smtClean="0">
                <a:cs typeface="B Yagut" pitchFamily="2" charset="-78"/>
              </a:rPr>
              <a:t>، </a:t>
            </a:r>
            <a:r>
              <a:rPr lang="ar-SA" sz="8000" dirty="0" smtClean="0">
                <a:cs typeface="B Yagut" pitchFamily="2" charset="-78"/>
              </a:rPr>
              <a:t>گذرانده اند، در پرونده پرسنلی آنان، موجود است. 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مستنداتی </a:t>
            </a:r>
            <a:r>
              <a:rPr lang="ar-SA" sz="8000" dirty="0" smtClean="0">
                <a:cs typeface="B Yagut" pitchFamily="2" charset="-78"/>
              </a:rPr>
              <a:t>که نشان می دهند کارکنان درفواصل زمانی مناسب در دوره های باز آموزی مدون </a:t>
            </a:r>
            <a:r>
              <a:rPr lang="ar-SA" sz="8000" dirty="0" smtClean="0">
                <a:cs typeface="B Yagut" pitchFamily="2" charset="-78"/>
              </a:rPr>
              <a:t>و </a:t>
            </a:r>
            <a:r>
              <a:rPr lang="ar-SA" sz="8000" dirty="0" smtClean="0">
                <a:cs typeface="B Yagut" pitchFamily="2" charset="-78"/>
              </a:rPr>
              <a:t>غیرمدون رسمی و مرتبط، شرکت می نمایند، موجود می باشد. 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مستنداتی </a:t>
            </a:r>
            <a:r>
              <a:rPr lang="ar-SA" sz="8000" dirty="0" smtClean="0">
                <a:cs typeface="B Yagut" pitchFamily="2" charset="-78"/>
              </a:rPr>
              <a:t>که نشان می دهند کلیه کارکنان این واحد حداقل سالي يكبار، آموزش هاي لازم در </a:t>
            </a:r>
            <a:r>
              <a:rPr lang="ar-SA" sz="8000" dirty="0" smtClean="0">
                <a:cs typeface="B Yagut" pitchFamily="2" charset="-78"/>
              </a:rPr>
              <a:t>زمينه </a:t>
            </a:r>
            <a:r>
              <a:rPr lang="ar-SA" sz="8000" dirty="0" smtClean="0">
                <a:cs typeface="B Yagut" pitchFamily="2" charset="-78"/>
              </a:rPr>
              <a:t>اجرای صحیح احياي قلبي ريوي پایه را دريافت مي نمايند موجود است.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مستنداتی </a:t>
            </a:r>
            <a:r>
              <a:rPr lang="ar-SA" sz="8000" dirty="0" smtClean="0">
                <a:cs typeface="B Yagut" pitchFamily="2" charset="-78"/>
              </a:rPr>
              <a:t>که نشان می دهند کلیه کارکنان این واحد در زمينه ي نقش خود در تشخيص ارزشها </a:t>
            </a:r>
            <a:r>
              <a:rPr lang="ar-SA" sz="8000" dirty="0" smtClean="0">
                <a:cs typeface="B Yagut" pitchFamily="2" charset="-78"/>
              </a:rPr>
              <a:t>وعقايد </a:t>
            </a:r>
            <a:r>
              <a:rPr lang="ar-SA" sz="8000" dirty="0" smtClean="0">
                <a:cs typeface="B Yagut" pitchFamily="2" charset="-78"/>
              </a:rPr>
              <a:t>گیرندگان خدمت و رعايت حقوق آنان به طور مستمر آموزش می بینند موجود است.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مستنداتی </a:t>
            </a:r>
            <a:r>
              <a:rPr lang="ar-SA" sz="8000" dirty="0" smtClean="0">
                <a:cs typeface="B Yagut" pitchFamily="2" charset="-78"/>
              </a:rPr>
              <a:t>که نشان می دهند کلیه کارکنان این واحد در زمينه ي ارتقای مهارتهای رفتاري </a:t>
            </a:r>
            <a:r>
              <a:rPr lang="ar-SA" sz="8000" dirty="0" smtClean="0">
                <a:cs typeface="B Yagut" pitchFamily="2" charset="-78"/>
              </a:rPr>
              <a:t>وارتباطی </a:t>
            </a:r>
            <a:r>
              <a:rPr lang="ar-SA" sz="8000" dirty="0" smtClean="0">
                <a:cs typeface="B Yagut" pitchFamily="2" charset="-78"/>
              </a:rPr>
              <a:t>خود، به طور مستمرآموزش می بینند موجود است.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مستنداتی </a:t>
            </a:r>
            <a:r>
              <a:rPr lang="ar-SA" sz="8000" dirty="0" smtClean="0">
                <a:cs typeface="B Yagut" pitchFamily="2" charset="-78"/>
              </a:rPr>
              <a:t>که نشان می دهند کلیه کارکنان این واحد در زمينه ایمنی بیمار، کنترل عفونت، </a:t>
            </a:r>
            <a:r>
              <a:rPr lang="ar-SA" sz="8000" dirty="0" smtClean="0">
                <a:cs typeface="B Yagut" pitchFamily="2" charset="-78"/>
              </a:rPr>
              <a:t>بهداشت   </a:t>
            </a:r>
            <a:r>
              <a:rPr lang="ar-SA" sz="8000" dirty="0" smtClean="0">
                <a:cs typeface="B Yagut" pitchFamily="2" charset="-78"/>
              </a:rPr>
              <a:t>محيط، ايمني و سلامت شغلی، آتش نشاني، مديريت خطر و مدیریت بحران، سالانه آموزش مي </a:t>
            </a:r>
            <a:r>
              <a:rPr lang="ar-SA" sz="8000" dirty="0" smtClean="0">
                <a:cs typeface="B Yagut" pitchFamily="2" charset="-78"/>
              </a:rPr>
              <a:t>بينندموجود </a:t>
            </a:r>
            <a:r>
              <a:rPr lang="ar-SA" sz="8000" dirty="0" smtClean="0">
                <a:cs typeface="B Yagut" pitchFamily="2" charset="-78"/>
              </a:rPr>
              <a:t>است.</a:t>
            </a:r>
            <a:endParaRPr lang="en-US" sz="8000" dirty="0" smtClean="0">
              <a:cs typeface="B Yagut" pitchFamily="2" charset="-78"/>
            </a:endParaRPr>
          </a:p>
          <a:p>
            <a:pPr algn="r" rtl="1"/>
            <a:r>
              <a:rPr lang="ar-SA" sz="8000" dirty="0" smtClean="0">
                <a:cs typeface="B Yagut" pitchFamily="2" charset="-78"/>
              </a:rPr>
              <a:t>در </a:t>
            </a:r>
            <a:r>
              <a:rPr lang="ar-SA" sz="8000" dirty="0" smtClean="0">
                <a:cs typeface="B Yagut" pitchFamily="2" charset="-78"/>
              </a:rPr>
              <a:t>این واحد حداقل یکبار در سال، تمرین(</a:t>
            </a:r>
            <a:r>
              <a:rPr lang="en-US" sz="8000" dirty="0" smtClean="0">
                <a:cs typeface="B Yagut" pitchFamily="2" charset="-78"/>
              </a:rPr>
              <a:t>drill</a:t>
            </a:r>
            <a:r>
              <a:rPr lang="ar-SA" sz="8000" dirty="0" smtClean="0">
                <a:cs typeface="B Yagut" pitchFamily="2" charset="-78"/>
              </a:rPr>
              <a:t>) آتش نشاني، با مشارکت کلیه کارکنان این  </a:t>
            </a:r>
            <a:r>
              <a:rPr lang="ar-SA" sz="8000" dirty="0" smtClean="0">
                <a:cs typeface="B Yagut" pitchFamily="2" charset="-78"/>
              </a:rPr>
              <a:t>واحد </a:t>
            </a:r>
            <a:r>
              <a:rPr lang="ar-SA" sz="8000" dirty="0" smtClean="0">
                <a:cs typeface="B Yagut" pitchFamily="2" charset="-78"/>
              </a:rPr>
              <a:t>انجام می شود.</a:t>
            </a:r>
            <a:r>
              <a:rPr lang="ar-SA" sz="8000" dirty="0" smtClean="0"/>
              <a:t> </a:t>
            </a:r>
            <a:endParaRPr lang="en-US" sz="8000" dirty="0" smtClean="0"/>
          </a:p>
          <a:p>
            <a:pPr algn="r" rtl="1">
              <a:buNone/>
            </a:pP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5240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cs typeface="B Titr" pitchFamily="2" charset="-78"/>
              </a:rPr>
              <a:t>کتابچه/مجموعه ایمنی و سلامت شغلی و بهداشت محیط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pPr algn="r" rtl="1"/>
            <a:r>
              <a:rPr lang="ar-SA" dirty="0" smtClean="0"/>
              <a:t>کتابچه/مجموعه </a:t>
            </a:r>
            <a:r>
              <a:rPr lang="ar-SA" dirty="0" smtClean="0"/>
              <a:t>ایمنی و سلامت شغلی و بهداشت محیط، در این واحد موجود و شامل موارد ذیل </a:t>
            </a:r>
            <a:r>
              <a:rPr lang="ar-SA" dirty="0" smtClean="0"/>
              <a:t>است:</a:t>
            </a:r>
            <a:endParaRPr lang="en-US" dirty="0" smtClean="0"/>
          </a:p>
          <a:p>
            <a:pPr algn="r" rtl="1">
              <a:buNone/>
            </a:pPr>
            <a:r>
              <a:rPr lang="en-US" dirty="0" smtClean="0"/>
              <a:t>- </a:t>
            </a:r>
            <a:r>
              <a:rPr lang="ar-SA" dirty="0" smtClean="0"/>
              <a:t>اطلاعات </a:t>
            </a:r>
            <a:r>
              <a:rPr lang="ar-SA" dirty="0" smtClean="0"/>
              <a:t>عمومی در ارتباط با  ایمنی و سلامت شغلی و بهداشت محیط</a:t>
            </a:r>
            <a:endParaRPr lang="en-US" dirty="0" smtClean="0"/>
          </a:p>
          <a:p>
            <a:pPr lvl="0" algn="r" rtl="1">
              <a:buFontTx/>
              <a:buChar char="-"/>
            </a:pPr>
            <a:r>
              <a:rPr lang="ar-SA" dirty="0" smtClean="0"/>
              <a:t>اطلاعات </a:t>
            </a:r>
            <a:r>
              <a:rPr lang="ar-SA" dirty="0" smtClean="0"/>
              <a:t>اختصاصی برای این  واحد، شامل وجود و استفاده از وسایل  حفاظت فردی</a:t>
            </a:r>
            <a:endParaRPr lang="en-US" dirty="0" smtClean="0"/>
          </a:p>
          <a:p>
            <a:pPr algn="r" rtl="1"/>
            <a:r>
              <a:rPr lang="ar-SA" dirty="0" smtClean="0"/>
              <a:t>اطلاع </a:t>
            </a:r>
            <a:r>
              <a:rPr lang="ar-SA" dirty="0" smtClean="0"/>
              <a:t>رساني در خصوص جديدترين نكات و روشهاي ايمن عملكرد و سلامت شغلي ويژه اين </a:t>
            </a:r>
            <a:r>
              <a:rPr lang="ar-SA" dirty="0" smtClean="0"/>
              <a:t>واحد</a:t>
            </a:r>
            <a:r>
              <a:rPr lang="ar-SA" dirty="0" smtClean="0"/>
              <a:t>، با هدف كاهش خطرات شناسائي شده واحد، از طريق بروشور(جزوه </a:t>
            </a:r>
            <a:r>
              <a:rPr lang="ar-SA" dirty="0" smtClean="0"/>
              <a:t>آموزشی)انجام </a:t>
            </a:r>
            <a:r>
              <a:rPr lang="ar-SA" dirty="0" smtClean="0"/>
              <a:t>می شود.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990600"/>
          </a:xfrm>
        </p:spPr>
        <p:txBody>
          <a:bodyPr/>
          <a:lstStyle/>
          <a:p>
            <a:pPr algn="ctr" rtl="1"/>
            <a:r>
              <a:rPr lang="ar-SA" dirty="0" smtClean="0">
                <a:cs typeface="B Titr" pitchFamily="2" charset="-78"/>
              </a:rPr>
              <a:t>خط مشی ها وروش ها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867400"/>
          </a:xfrm>
        </p:spPr>
        <p:txBody>
          <a:bodyPr>
            <a:noAutofit/>
          </a:bodyPr>
          <a:lstStyle/>
          <a:p>
            <a:pPr lvl="0" algn="r" rtl="1"/>
            <a:r>
              <a:rPr lang="fa-IR" sz="1600" dirty="0" smtClean="0"/>
              <a:t>مراقبت از بیماران درمقابل عفونتهای بیمارستانی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مراقبت از پرسنل درمقابل عفونتهای بیمارستانی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آموزش  مهارتي پرسنل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رعایت بهداشت دستها طبق پروتکل مصوب وزارت بهداشت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پیشگیری و کنترل بروز و شیوع عفونت بیمارستانی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نگهداری و مراقبت اقلام پارچه ای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نظارت بر دفع پسماندها (عفونی، خون و مایعات بدن و....). 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پیشگیری از عفونتهای منتقله از راه خون درمیان کارکنان بیمارستان، شامل دفع </a:t>
            </a:r>
            <a:r>
              <a:rPr lang="fa-IR" sz="1600" dirty="0" smtClean="0"/>
              <a:t>اجسام </a:t>
            </a:r>
            <a:r>
              <a:rPr lang="fa-IR" sz="1600" dirty="0" smtClean="0"/>
              <a:t>تیز وبرنده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مدیریت بیمارانی که دچار نقص ایمنی هستند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پیشگیری از عفونت محل جراحی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نظارت بر ریختن مایعات خطرناک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استفاده  صحیح از وسایل حفاظت فردی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خط مشی ایزولاسیون، شامل اداره و گزارش بیمارانی با بیماریهای واگیر احتمالی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پیشگیری از عفونت مجاری تنفسی که از طریق انتوباسیون، حمایت تنفسی با ونتیلاتور یا تراکئوستومی، ایجاد شده باشد.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اقدامات درمانی و اسکوپی های مربوط به بیمار(مانند كاتتريزاسيون وريد مركزي </a:t>
            </a:r>
            <a:r>
              <a:rPr lang="fa-IR" sz="1600" dirty="0" smtClean="0"/>
              <a:t>وکاتتر </a:t>
            </a:r>
            <a:r>
              <a:rPr lang="fa-IR" sz="1600" dirty="0" smtClean="0"/>
              <a:t>های ادراری)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نظافت و پاکسازی بیمارستان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نظارت بر به کارگیری ضدعفونی کننده ها و گندزداها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تهیه کشت و دوره انجام آن در قالب نظام مراقبت و مصوبات كميته كنترل عفونت بيمارستان(مناطقی چون اتاقهای عمل، اتاقهای نوزادان، واحد مراقبت ویژه  و غیره)</a:t>
            </a:r>
            <a:endParaRPr lang="en-US" sz="1600" dirty="0" smtClean="0"/>
          </a:p>
          <a:p>
            <a:pPr lvl="0" algn="r" rtl="1"/>
            <a:r>
              <a:rPr lang="fa-IR" sz="1600" dirty="0" smtClean="0"/>
              <a:t>رعایت نظام مراقبت عفونت هاي بيمارستاني (جمع آوري، تجزيه و تحليل داده و </a:t>
            </a:r>
            <a:r>
              <a:rPr lang="fa-IR" sz="1600" dirty="0" smtClean="0"/>
              <a:t>ارائه </a:t>
            </a:r>
            <a:r>
              <a:rPr lang="fa-IR" sz="1600" dirty="0" smtClean="0"/>
              <a:t>پس خوراند و طراحي مداخلات</a:t>
            </a:r>
            <a:r>
              <a:rPr lang="fa-IR" sz="1700" dirty="0" smtClean="0"/>
              <a:t>) </a:t>
            </a:r>
            <a:endParaRPr lang="en-US" sz="1700" dirty="0" smtClean="0"/>
          </a:p>
          <a:p>
            <a:pPr algn="r" rtl="1">
              <a:buNone/>
            </a:pP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515112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 </a:t>
            </a:r>
            <a:r>
              <a:rPr lang="fa-IR" dirty="0" smtClean="0"/>
              <a:t>بیمارستان برای کاهش خطر عفونتهای بیمارستانی یک برنامه فعال دارد. </a:t>
            </a:r>
            <a:endParaRPr lang="en-US" dirty="0" smtClean="0"/>
          </a:p>
          <a:p>
            <a:pPr algn="r" rtl="1"/>
            <a:r>
              <a:rPr lang="ar-SA" dirty="0" smtClean="0"/>
              <a:t>برنامه </a:t>
            </a:r>
            <a:r>
              <a:rPr lang="ar-SA" dirty="0" smtClean="0"/>
              <a:t>موجود، بیماران، پرسنل و ملاقات کنندگان را پوشش می دهد. </a:t>
            </a:r>
            <a:endParaRPr lang="en-US" dirty="0" smtClean="0"/>
          </a:p>
          <a:p>
            <a:pPr algn="r" rtl="1"/>
            <a:r>
              <a:rPr lang="ar-SA" dirty="0" smtClean="0"/>
              <a:t>یک </a:t>
            </a:r>
            <a:r>
              <a:rPr lang="ar-SA" dirty="0" smtClean="0"/>
              <a:t>ممیزی مستند سالیانه کنترل عفونت  شامل  حداقل موارد ذیل </a:t>
            </a:r>
            <a:r>
              <a:rPr lang="ar-SA" dirty="0" smtClean="0"/>
              <a:t>موجود</a:t>
            </a:r>
            <a:r>
              <a:rPr lang="en-US" dirty="0" smtClean="0"/>
              <a:t>      </a:t>
            </a:r>
            <a:r>
              <a:rPr lang="ar-SA" dirty="0" smtClean="0"/>
              <a:t> </a:t>
            </a:r>
            <a:r>
              <a:rPr lang="ar-SA" dirty="0" smtClean="0"/>
              <a:t>می باشد: 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تقویم سالیانه برای تاریخ مقرر انجام فعالیت ها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برنامه فعالیت های اختصاصی برای هر واحد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نتایج بدست آمده در هر فعالیت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شواهد مداخله مؤثر در خصوص پاتوژنها  و پیروژن ها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ثبت مداخلات متعاقب یافته ها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آزمایشهای پی گیری و کنترل مجدد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شناسایی بیماران( به ویژه در موارد تشابه اسمی)</a:t>
            </a:r>
            <a:endParaRPr lang="en-US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ایمنی بیمار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B Titr" pitchFamily="2" charset="-78"/>
              </a:rPr>
              <a:t>امکانات و ملزومات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agut" pitchFamily="2" charset="-78"/>
              </a:rPr>
              <a:t>کلیه دستشویی ها جهت شستشوی دست مجهز به صابون مایع،حوله کاغذی و سطل های آشغال </a:t>
            </a:r>
            <a:r>
              <a:rPr lang="fa-IR" dirty="0" smtClean="0">
                <a:cs typeface="B Yagut" pitchFamily="2" charset="-78"/>
              </a:rPr>
              <a:t>پدال </a:t>
            </a:r>
            <a:r>
              <a:rPr lang="fa-IR" dirty="0" smtClean="0">
                <a:cs typeface="B Yagut" pitchFamily="2" charset="-78"/>
              </a:rPr>
              <a:t>دار است.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دستكش </a:t>
            </a:r>
            <a:r>
              <a:rPr lang="fa-IR" dirty="0" smtClean="0">
                <a:cs typeface="B Yagut" pitchFamily="2" charset="-78"/>
              </a:rPr>
              <a:t>ها، ماسك ها، حفاظ هاي چشم و ساير تجهيزات حفاظتي، صابون و ضد عفوني كننده ها</a:t>
            </a:r>
            <a:r>
              <a:rPr lang="fa-IR" dirty="0" smtClean="0">
                <a:cs typeface="B Yagut" pitchFamily="2" charset="-78"/>
              </a:rPr>
              <a:t>، </a:t>
            </a:r>
            <a:r>
              <a:rPr lang="fa-IR" dirty="0" smtClean="0">
                <a:cs typeface="B Yagut" pitchFamily="2" charset="-78"/>
              </a:rPr>
              <a:t>در دسترس بوده و در زماني كه نياز مي باشد، به طور صحيح مورد استفاده قرار مي گيرند. 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کارکنان</a:t>
            </a:r>
            <a:r>
              <a:rPr lang="fa-IR" dirty="0" smtClean="0">
                <a:cs typeface="B Yagut" pitchFamily="2" charset="-78"/>
              </a:rPr>
              <a:t>، امکانات و تجهیزات مناسب برای انجام وظایف مشخص شده را در اختیار دارند.</a:t>
            </a:r>
            <a:endParaRPr lang="en-US" dirty="0" smtClean="0">
              <a:cs typeface="B Yagut" pitchFamily="2" charset="-78"/>
            </a:endParaRP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 smtClean="0">
                <a:cs typeface="B Titr" pitchFamily="2" charset="-78"/>
              </a:rPr>
              <a:t>بهبود کیفیت وجمع آوری داده ها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dirty="0" smtClean="0">
                <a:cs typeface="B Titr" pitchFamily="2" charset="-78"/>
              </a:rPr>
              <a:t>بهبود کیفیت</a:t>
            </a:r>
            <a:endParaRPr lang="en-US" dirty="0" smtClean="0">
              <a:cs typeface="B Titr" pitchFamily="2" charset="-78"/>
            </a:endParaRPr>
          </a:p>
          <a:p>
            <a:pPr algn="just" rtl="1"/>
            <a:r>
              <a:rPr lang="ar-SA" dirty="0" smtClean="0">
                <a:cs typeface="B Yagut" pitchFamily="2" charset="-78"/>
              </a:rPr>
              <a:t>بخشي </a:t>
            </a:r>
            <a:r>
              <a:rPr lang="ar-SA" dirty="0" smtClean="0">
                <a:cs typeface="B Yagut" pitchFamily="2" charset="-78"/>
              </a:rPr>
              <a:t>از برنامه بهبود کیفیت بیمارستان كه مربوط به اين بخش </a:t>
            </a:r>
            <a:r>
              <a:rPr lang="en-US" dirty="0" smtClean="0">
                <a:cs typeface="B Yagut" pitchFamily="2" charset="-78"/>
              </a:rPr>
              <a:t>     </a:t>
            </a:r>
            <a:r>
              <a:rPr lang="ar-SA" dirty="0" smtClean="0">
                <a:cs typeface="B Yagut" pitchFamily="2" charset="-78"/>
              </a:rPr>
              <a:t>مي </a:t>
            </a:r>
            <a:r>
              <a:rPr lang="ar-SA" dirty="0" smtClean="0">
                <a:cs typeface="B Yagut" pitchFamily="2" charset="-78"/>
              </a:rPr>
              <a:t>باشد، در دسترس است. </a:t>
            </a:r>
            <a:endParaRPr lang="en-US" dirty="0" smtClean="0">
              <a:cs typeface="B Yagut" pitchFamily="2" charset="-78"/>
            </a:endParaRPr>
          </a:p>
          <a:p>
            <a:pPr algn="just" rtl="1"/>
            <a:r>
              <a:rPr lang="ar-SA" dirty="0" smtClean="0">
                <a:cs typeface="B Yagut" pitchFamily="2" charset="-78"/>
              </a:rPr>
              <a:t>برنامه </a:t>
            </a:r>
            <a:r>
              <a:rPr lang="ar-SA" dirty="0" smtClean="0">
                <a:cs typeface="B Yagut" pitchFamily="2" charset="-78"/>
              </a:rPr>
              <a:t>بهبود کیفیت اين بخش هماهنگ با برنامه بهبود کیفیت بیمارستان مي باشد. </a:t>
            </a:r>
            <a:endParaRPr lang="en-US" dirty="0" smtClean="0">
              <a:cs typeface="B Yagut" pitchFamily="2" charset="-78"/>
            </a:endParaRPr>
          </a:p>
          <a:p>
            <a:pPr algn="just" rtl="1"/>
            <a:r>
              <a:rPr lang="ar-SA" dirty="0" smtClean="0">
                <a:cs typeface="B Yagut" pitchFamily="2" charset="-78"/>
              </a:rPr>
              <a:t>برنامه </a:t>
            </a:r>
            <a:r>
              <a:rPr lang="ar-SA" dirty="0" smtClean="0">
                <a:cs typeface="B Yagut" pitchFamily="2" charset="-78"/>
              </a:rPr>
              <a:t>بهبود کیفیت شامل موضوعات بالینی وغیربالینی مي باشد. </a:t>
            </a:r>
            <a:endParaRPr lang="en-US" dirty="0" smtClean="0">
              <a:cs typeface="B Yagut" pitchFamily="2" charset="-78"/>
            </a:endParaRPr>
          </a:p>
          <a:p>
            <a:pPr algn="just" rtl="1"/>
            <a:r>
              <a:rPr lang="ar-SA" dirty="0" smtClean="0">
                <a:cs typeface="B Yagut" pitchFamily="2" charset="-78"/>
              </a:rPr>
              <a:t>برنامه </a:t>
            </a:r>
            <a:r>
              <a:rPr lang="ar-SA" dirty="0" smtClean="0">
                <a:cs typeface="B Yagut" pitchFamily="2" charset="-78"/>
              </a:rPr>
              <a:t>بهبود کیفیت بایستی دارای شاخص های عملكردي اختصاصی، قابل اندازه گیری، </a:t>
            </a:r>
            <a:r>
              <a:rPr lang="ar-SA" dirty="0" smtClean="0">
                <a:cs typeface="B Yagut" pitchFamily="2" charset="-78"/>
              </a:rPr>
              <a:t>واقع </a:t>
            </a:r>
            <a:r>
              <a:rPr lang="ar-SA" dirty="0" smtClean="0">
                <a:cs typeface="B Yagut" pitchFamily="2" charset="-78"/>
              </a:rPr>
              <a:t>بینانه و دارای زمان بندی باشد. </a:t>
            </a:r>
            <a:endParaRPr lang="en-US" dirty="0" smtClean="0">
              <a:cs typeface="B Yagut" pitchFamily="2" charset="-78"/>
            </a:endParaRPr>
          </a:p>
          <a:p>
            <a:pPr algn="just" rtl="1"/>
            <a:r>
              <a:rPr lang="ar-SA" dirty="0" smtClean="0">
                <a:cs typeface="B Yagut" pitchFamily="2" charset="-78"/>
              </a:rPr>
              <a:t>مستندات </a:t>
            </a:r>
            <a:r>
              <a:rPr lang="ar-SA" dirty="0" smtClean="0">
                <a:cs typeface="B Yagut" pitchFamily="2" charset="-78"/>
              </a:rPr>
              <a:t>نشان می دهند که اجرای برنامه های بهبود کیفیت و اقدامات اصلاحی، به طور </a:t>
            </a:r>
            <a:r>
              <a:rPr lang="ar-SA" dirty="0" smtClean="0">
                <a:cs typeface="B Yagut" pitchFamily="2" charset="-78"/>
              </a:rPr>
              <a:t>دائمی  </a:t>
            </a:r>
            <a:r>
              <a:rPr lang="ar-SA" dirty="0" smtClean="0">
                <a:cs typeface="B Yagut" pitchFamily="2" charset="-78"/>
              </a:rPr>
              <a:t>پایش می شوند.</a:t>
            </a:r>
            <a:endParaRPr lang="en-US" dirty="0" smtClean="0">
              <a:cs typeface="B Yagut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72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257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dirty="0" smtClean="0">
                <a:cs typeface="B Titr" pitchFamily="2" charset="-78"/>
              </a:rPr>
              <a:t>جمع آوري و تحلیل داده ها </a:t>
            </a:r>
            <a:endParaRPr lang="en-US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داده </a:t>
            </a:r>
            <a:r>
              <a:rPr lang="fa-IR" dirty="0" smtClean="0">
                <a:cs typeface="B Yagut" pitchFamily="2" charset="-78"/>
              </a:rPr>
              <a:t>های واحد کنترل عفونت جمع آوری و رايانه اي مي شوند.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علت </a:t>
            </a:r>
            <a:r>
              <a:rPr lang="fa-IR" dirty="0" smtClean="0">
                <a:cs typeface="B Yagut" pitchFamily="2" charset="-78"/>
              </a:rPr>
              <a:t>منطقی جمع آوری هر داده، شرح داده شده است. 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چک </a:t>
            </a:r>
            <a:r>
              <a:rPr lang="fa-IR" dirty="0" smtClean="0">
                <a:cs typeface="B Yagut" pitchFamily="2" charset="-78"/>
              </a:rPr>
              <a:t>لیست برای ممیزی داخلی واحد وجود دارد.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ممیزی </a:t>
            </a:r>
            <a:r>
              <a:rPr lang="fa-IR" dirty="0" smtClean="0">
                <a:cs typeface="B Yagut" pitchFamily="2" charset="-78"/>
              </a:rPr>
              <a:t>انجام می شود.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تحلیل </a:t>
            </a:r>
            <a:r>
              <a:rPr lang="fa-IR" dirty="0" smtClean="0">
                <a:cs typeface="B Yagut" pitchFamily="2" charset="-78"/>
              </a:rPr>
              <a:t>نتايج مميزي  و طراحی و اجرای برنامه مداخله اي مناسب  بر اساس آن، مستند شده اند.</a:t>
            </a:r>
            <a:endParaRPr lang="en-US" dirty="0" smtClean="0">
              <a:cs typeface="B Yagut" pitchFamily="2" charset="-78"/>
            </a:endParaRPr>
          </a:p>
          <a:p>
            <a:pPr algn="r" rtl="1"/>
            <a:r>
              <a:rPr lang="fa-IR" dirty="0" smtClean="0">
                <a:cs typeface="B Yagut" pitchFamily="2" charset="-78"/>
              </a:rPr>
              <a:t>در </a:t>
            </a:r>
            <a:r>
              <a:rPr lang="fa-IR" dirty="0" smtClean="0">
                <a:cs typeface="B Yagut" pitchFamily="2" charset="-78"/>
              </a:rPr>
              <a:t>خصوص نتايج بررسي ها و تحليل هاي صورت گرفته، به مديران و دست اندركاران، </a:t>
            </a:r>
            <a:r>
              <a:rPr lang="fa-IR" dirty="0" smtClean="0">
                <a:cs typeface="B Yagut" pitchFamily="2" charset="-78"/>
              </a:rPr>
              <a:t>اطلاع </a:t>
            </a:r>
            <a:r>
              <a:rPr lang="fa-IR" dirty="0" smtClean="0">
                <a:cs typeface="B Yagut" pitchFamily="2" charset="-78"/>
              </a:rPr>
              <a:t>رساني مي شود</a:t>
            </a:r>
            <a:r>
              <a:rPr lang="fa-IR" dirty="0" smtClean="0">
                <a:cs typeface="B Yagut" pitchFamily="2" charset="-78"/>
              </a:rPr>
              <a:t>.</a:t>
            </a:r>
            <a:r>
              <a:rPr lang="ar-SA" dirty="0" smtClean="0">
                <a:cs typeface="B Yagut" pitchFamily="2" charset="-78"/>
              </a:rPr>
              <a:t> </a:t>
            </a:r>
            <a:endParaRPr lang="en-US" dirty="0" smtClean="0">
              <a:cs typeface="B Yagut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Wallpaper v3 (13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7162800" y="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5400">
                <a:latin typeface="Georgia" pitchFamily="18" charset="0"/>
                <a:cs typeface="B Titr" pitchFamily="2" charset="-78"/>
              </a:rPr>
              <a:t>با تشکر</a:t>
            </a:r>
            <a:endParaRPr lang="en-US" sz="5400">
              <a:latin typeface="Georgia" pitchFamily="18" charset="0"/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 smtClean="0">
                <a:solidFill>
                  <a:schemeClr val="bg1"/>
                </a:solidFill>
                <a:cs typeface="B Titr" pitchFamily="2" charset="-78"/>
              </a:rPr>
              <a:t>با تشکر</a:t>
            </a:r>
            <a:endParaRPr lang="en-US" sz="54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001000" cy="38862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rtl="1"/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اعتباربخشی بیمارستانی در ایران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)</a:t>
            </a:r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مدل ارزشیابی مبتنی بر استاندارد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(</a:t>
            </a:r>
            <a:endParaRPr lang="fa-IR" sz="6000" dirty="0" smtClean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  <a:solidFill>
            <a:schemeClr val="bg2"/>
          </a:solidFill>
        </p:spPr>
        <p:txBody>
          <a:bodyPr anchor="t">
            <a:noAutofit/>
          </a:bodyPr>
          <a:lstStyle/>
          <a:p>
            <a:pPr algn="r" rtl="1"/>
            <a:r>
              <a:rPr lang="fa-IR" sz="3600" dirty="0" smtClean="0">
                <a:cs typeface="B Titr" pitchFamily="2" charset="-78"/>
              </a:rPr>
              <a:t>لزوم بازنگری دستورالعمل ارزشیابی</a:t>
            </a:r>
            <a:br>
              <a:rPr lang="fa-IR" sz="3600" dirty="0" smtClean="0">
                <a:cs typeface="B Titr" pitchFamily="2" charset="-78"/>
              </a:rPr>
            </a:b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Low" rtl="1"/>
            <a:r>
              <a:rPr lang="fa-IR" sz="2800" dirty="0" smtClean="0">
                <a:cs typeface="B Yagut" pitchFamily="2" charset="-78"/>
              </a:rPr>
              <a:t>ضوابط و استانداردهاي ارزشيابي کنونی در </a:t>
            </a:r>
            <a:r>
              <a:rPr lang="fa-IR" sz="2800" b="1" u="sng" dirty="0" smtClean="0">
                <a:cs typeface="B Yagut" pitchFamily="2" charset="-78"/>
              </a:rPr>
              <a:t>مرداد 1376</a:t>
            </a:r>
            <a:r>
              <a:rPr lang="fa-IR" sz="2800" dirty="0" smtClean="0">
                <a:cs typeface="B Yagut" pitchFamily="2" charset="-78"/>
              </a:rPr>
              <a:t> از سوي معاونت درمان و داروي وزارت بهداشت، درمان و آموزش پزشكي تنظيم و از سوي مقام عالي وزارت جهت اجرا به دانشگاههاي علوم پزشكي ابلاغ گرديد.</a:t>
            </a:r>
          </a:p>
          <a:p>
            <a:pPr lvl="0" algn="justLow" rtl="1">
              <a:buNone/>
            </a:pPr>
            <a:endParaRPr lang="fa-IR" sz="2800" dirty="0" smtClean="0"/>
          </a:p>
          <a:p>
            <a:pPr algn="justLow" rtl="1"/>
            <a:r>
              <a:rPr lang="fa-IR" sz="2800" dirty="0" smtClean="0">
                <a:cs typeface="B Yagut" pitchFamily="2" charset="-78"/>
              </a:rPr>
              <a:t>از</a:t>
            </a:r>
            <a:r>
              <a:rPr lang="fa-I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Yagut" pitchFamily="2" charset="-78"/>
              </a:rPr>
              <a:t> </a:t>
            </a:r>
            <a:r>
              <a:rPr lang="fa-IR" sz="2800" b="1" u="sng" dirty="0" smtClean="0">
                <a:cs typeface="B Yagut" pitchFamily="2" charset="-78"/>
              </a:rPr>
              <a:t>اول اردیبهشت 1383</a:t>
            </a:r>
            <a:r>
              <a:rPr lang="fa-IR" sz="2800" dirty="0" smtClean="0">
                <a:cs typeface="B Yagut" pitchFamily="2" charset="-78"/>
              </a:rPr>
              <a:t> سنجش و ارتقای شاخص های کیفی الزامی گشت و در </a:t>
            </a:r>
            <a:r>
              <a:rPr lang="fa-IR" sz="2800" b="1" u="sng" dirty="0" smtClean="0">
                <a:cs typeface="B Yagut" pitchFamily="2" charset="-78"/>
              </a:rPr>
              <a:t>سال 1385</a:t>
            </a:r>
            <a:r>
              <a:rPr lang="fa-IR" sz="2800" dirty="0" smtClean="0">
                <a:cs typeface="B Yagut" pitchFamily="2" charset="-78"/>
              </a:rPr>
              <a:t>، پنج محور بهداشت و نظافت، مدارك پزشكي و اطلاع رساني، كميته هاي بيمارستاني، شاخص هاي كيفي بيمارستان و شاخص هاي كيفي اورژانس تحت عنوان محورهاي اصلاح و رتبه بندي، مورد تأكيد بيشتر قرار گرفت..</a:t>
            </a:r>
            <a:endParaRPr lang="en-US" sz="2800" dirty="0" smtClean="0">
              <a:cs typeface="B Yagut" pitchFamily="2" charset="-78"/>
            </a:endParaRPr>
          </a:p>
          <a:p>
            <a:pPr algn="justLow" rtl="1"/>
            <a:endParaRPr lang="en-US" sz="2800" dirty="0" smtClean="0"/>
          </a:p>
          <a:p>
            <a:pPr lvl="0" algn="justLow" rtl="1"/>
            <a:endParaRPr lang="en-US" sz="2800" dirty="0" smtClean="0"/>
          </a:p>
          <a:p>
            <a:pPr algn="r" rt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 تعریف اعتبار بخشی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fa-IR" dirty="0" smtClean="0">
              <a:cs typeface="B Nazanin" pitchFamily="2" charset="-78"/>
            </a:endParaRP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a-IR" dirty="0" smtClean="0">
                <a:cs typeface="B Yagut" pitchFamily="2" charset="-78"/>
              </a:rPr>
              <a:t>اعتباربخشی به معنی ارزیابی سیستماتیک مراکز ارائه خدمات سلامت با استانداردهای مشخص است. استانداردهایی که بر بهبود مداوم </a:t>
            </a:r>
            <a:r>
              <a:rPr lang="fa-IR" b="1" u="sng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  <a:t>کیفیت</a:t>
            </a:r>
            <a:r>
              <a:rPr lang="fa-IR" b="1" dirty="0" smtClean="0">
                <a:cs typeface="B Yagut" pitchFamily="2" charset="-78"/>
              </a:rPr>
              <a:t>،</a:t>
            </a:r>
            <a:r>
              <a:rPr lang="fa-IR" b="1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  <a:t> </a:t>
            </a:r>
            <a:r>
              <a:rPr lang="fa-IR" dirty="0" smtClean="0">
                <a:cs typeface="B Yagut" pitchFamily="2" charset="-78"/>
              </a:rPr>
              <a:t>محور بودن بیمار و بهبود</a:t>
            </a:r>
            <a:r>
              <a:rPr lang="fa-IR" b="1" u="sng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  <a:t>ایمنی</a:t>
            </a:r>
            <a:r>
              <a:rPr lang="fa-IR" b="1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  <a:t> </a:t>
            </a:r>
            <a:r>
              <a:rPr lang="fa-IR" dirty="0" smtClean="0">
                <a:cs typeface="B Yagut" pitchFamily="2" charset="-78"/>
              </a:rPr>
              <a:t>بیمار و کارکنان، تأکید دارد. این استانداردها حداقلی نبوده و </a:t>
            </a:r>
            <a:r>
              <a:rPr lang="fa-IR" b="1" u="sng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  <a:t>بالاترین سطح </a:t>
            </a:r>
            <a:br>
              <a:rPr lang="fa-IR" b="1" u="sng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</a:br>
            <a:r>
              <a:rPr lang="fa-IR" b="1" u="sng" dirty="0" smtClean="0">
                <a:solidFill>
                  <a:schemeClr val="accent4">
                    <a:lumMod val="75000"/>
                  </a:schemeClr>
                </a:solidFill>
                <a:cs typeface="B Yagut" pitchFamily="2" charset="-78"/>
              </a:rPr>
              <a:t>قابل دسترسی</a:t>
            </a:r>
            <a:r>
              <a:rPr lang="fa-IR" dirty="0" smtClean="0">
                <a:cs typeface="B Yagut" pitchFamily="2" charset="-78"/>
              </a:rPr>
              <a:t> را هدف قرار می دهند.</a:t>
            </a:r>
            <a:endParaRPr lang="en-US" dirty="0" smtClean="0"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اعتباربخشی ملی و بین المللی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cs typeface="B Nazanin" pitchFamily="2" charset="-78"/>
            </a:endParaRP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a-IR" b="1" u="sng" dirty="0" smtClean="0">
                <a:cs typeface="B Titr" pitchFamily="2" charset="-78"/>
              </a:rPr>
              <a:t>اعتباربخشی بین المللی: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Nazanin" pitchFamily="2" charset="-78"/>
              </a:rPr>
              <a:t>   </a:t>
            </a:r>
            <a:r>
              <a:rPr lang="fa-IR" dirty="0" smtClean="0">
                <a:cs typeface="B Yagut" pitchFamily="2" charset="-78"/>
              </a:rPr>
              <a:t>- راه یافتن به عرصه های جهانی ارائه خدمات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 - امکان مقایسه با سایر مراکز ارائه خدمات در سراسرجهان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     - و...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a-IR" u="sng" dirty="0" smtClean="0">
                <a:cs typeface="B Titr" pitchFamily="2" charset="-78"/>
              </a:rPr>
              <a:t>اعتباربخشی ملی: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Nazanin" pitchFamily="2" charset="-78"/>
              </a:rPr>
              <a:t>    </a:t>
            </a:r>
            <a:r>
              <a:rPr lang="fa-IR" dirty="0" smtClean="0">
                <a:cs typeface="B Yagut" pitchFamily="2" charset="-78"/>
              </a:rPr>
              <a:t>- فرصت حل مسایل بومی از طریق سیاستگذاری متناسب با فرهنگ و امکانات موجود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  - تمرکز بر شاخص هایی که بر اساس شرایط کشور نیاز به توجه بیشتر دارند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 - استفاده از مدل های مناسب و بومی برای استقرار نظام اعتباربخشی ملی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- فراهم شدن زمینه نوآوری و خلاقیت در راستای بهبود روشهای بین المللی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 -  و...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منابع مورد نیاز برای ارتقاءکیفیت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a-IR" dirty="0" smtClean="0">
                <a:cs typeface="B Yagut" pitchFamily="2" charset="-78"/>
              </a:rPr>
              <a:t>زمانی که سوال می شود مهمترین موارد برای حرکت در مسیر ارتقاء مستمر کیفیت چیست، بسیاری از متخصصین بالینی و مدیران به سرعت </a:t>
            </a:r>
            <a:br>
              <a:rPr lang="fa-IR" dirty="0" smtClean="0">
                <a:cs typeface="B Yagut" pitchFamily="2" charset="-78"/>
              </a:rPr>
            </a:br>
            <a:r>
              <a:rPr lang="fa-IR" dirty="0" smtClean="0">
                <a:cs typeface="B Yagut" pitchFamily="2" charset="-78"/>
              </a:rPr>
              <a:t>پاسخ می دهند: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a-IR" dirty="0" smtClean="0">
              <a:cs typeface="B Yagut" pitchFamily="2" charset="-78"/>
            </a:endParaRP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a-IR" dirty="0" smtClean="0">
                <a:cs typeface="B Yagut" pitchFamily="2" charset="-78"/>
              </a:rPr>
              <a:t>                  </a:t>
            </a:r>
            <a:r>
              <a:rPr lang="fa-IR" b="1" dirty="0" smtClean="0">
                <a:cs typeface="B Yagut" pitchFamily="2" charset="-78"/>
              </a:rPr>
              <a:t>پرسنل بیشتر، تجهیزات بیشتر و پول بیشتر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a-IR" dirty="0" smtClean="0">
                <a:cs typeface="B Yagut" pitchFamily="2" charset="-78"/>
              </a:rPr>
              <a:t>اما نتایج مطالعه جهانی اعتباربخشی نشان داد که شواهد اندکی در حمایت از این تفکر وجود دارد و در واقع برخی از نیازهای پایه در جهت بهبود کیفیت عبارتند از:</a:t>
            </a:r>
          </a:p>
          <a:p>
            <a:pPr marL="548640" indent="-41148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a-IR" dirty="0" smtClean="0">
              <a:cs typeface="B Yagut" pitchFamily="2" charset="-78"/>
            </a:endParaRPr>
          </a:p>
          <a:p>
            <a:pPr marL="651510" indent="-51435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fa-IR" b="1" dirty="0" smtClean="0">
                <a:cs typeface="B Yagut" pitchFamily="2" charset="-78"/>
              </a:rPr>
              <a:t>زمان: </a:t>
            </a:r>
            <a:r>
              <a:rPr lang="fa-IR" dirty="0" smtClean="0">
                <a:cs typeface="B Yagut" pitchFamily="2" charset="-78"/>
              </a:rPr>
              <a:t>اختصاص زمانهای منظم برای تعامل و همفکری با همکاران</a:t>
            </a:r>
          </a:p>
          <a:p>
            <a:pPr marL="651510" indent="-51435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fa-IR" b="1" dirty="0" smtClean="0">
                <a:cs typeface="B Yagut" pitchFamily="2" charset="-78"/>
              </a:rPr>
              <a:t>اطلاعات: </a:t>
            </a:r>
            <a:r>
              <a:rPr lang="fa-IR" dirty="0" smtClean="0">
                <a:cs typeface="B Yagut" pitchFamily="2" charset="-78"/>
              </a:rPr>
              <a:t>راهنماهای علمی و عملی برای اجرای استانداردها</a:t>
            </a:r>
          </a:p>
          <a:p>
            <a:pPr marL="651510" indent="-51435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fa-IR" b="1" dirty="0" smtClean="0">
                <a:cs typeface="B Yagut" pitchFamily="2" charset="-78"/>
              </a:rPr>
              <a:t>مهارت: </a:t>
            </a:r>
            <a:r>
              <a:rPr lang="fa-IR" dirty="0" smtClean="0">
                <a:cs typeface="B Yagut" pitchFamily="2" charset="-78"/>
              </a:rPr>
              <a:t>مهارتهای ارتباطی، فنی و متدولوژیک</a:t>
            </a:r>
          </a:p>
          <a:p>
            <a:pPr marL="651510" indent="-514350" algn="justLow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fa-IR" b="1" dirty="0" smtClean="0">
                <a:cs typeface="B Yagut" pitchFamily="2" charset="-78"/>
              </a:rPr>
              <a:t>پول: </a:t>
            </a:r>
            <a:r>
              <a:rPr lang="fa-IR" dirty="0" smtClean="0">
                <a:cs typeface="B Yagut" pitchFamily="2" charset="-78"/>
              </a:rPr>
              <a:t>برای تهیه ابزارهای پایه، اطلاعات و آموزش مهارتهای لازم</a:t>
            </a:r>
            <a:endParaRPr lang="en-US" dirty="0"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533400"/>
            <a:ext cx="5486400" cy="5791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 rtl="1">
              <a:buFont typeface="Georgia" pitchFamily="18" charset="0"/>
              <a:buNone/>
              <a:defRPr/>
            </a:pPr>
            <a:endParaRPr lang="en-US" b="1" dirty="0" smtClean="0">
              <a:cs typeface="B Titr" pitchFamily="2" charset="-78"/>
            </a:endParaRPr>
          </a:p>
          <a:p>
            <a:pPr algn="ctr" rtl="1">
              <a:buFont typeface="Georgia" pitchFamily="18" charset="0"/>
              <a:buNone/>
              <a:defRPr/>
            </a:pPr>
            <a:r>
              <a:rPr lang="fa-IR" b="1" dirty="0" smtClean="0">
                <a:cs typeface="B Titr" pitchFamily="2" charset="-78"/>
              </a:rPr>
              <a:t>مراحل اجرای کار</a:t>
            </a:r>
            <a:endParaRPr lang="en-US" b="1" dirty="0" smtClean="0">
              <a:cs typeface="B Titr" pitchFamily="2" charset="-78"/>
            </a:endParaRPr>
          </a:p>
          <a:p>
            <a:pPr algn="ctr" rtl="1">
              <a:buFont typeface="Georgia" pitchFamily="18" charset="0"/>
              <a:buNone/>
              <a:defRPr/>
            </a:pPr>
            <a:endParaRPr lang="fa-IR" b="1" dirty="0" smtClean="0">
              <a:cs typeface="B Titr" pitchFamily="2" charset="-78"/>
            </a:endParaRP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مرور متون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فرهنگ سازی و اطلاع رسانی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انتخاب مدل مناسب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تدوین پیش نویس استانداردها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نظر سنجی از گروههای مختلف صاحب نظران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اجرای فاز یک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r>
              <a:rPr lang="fa-IR" b="1" dirty="0" smtClean="0"/>
              <a:t>تدوین نسخه نهایی استانداردهای اعتباربخشی</a:t>
            </a:r>
          </a:p>
          <a:p>
            <a:pPr marL="623887" indent="-514350" algn="r" rtl="1">
              <a:buFont typeface="+mj-lt"/>
              <a:buAutoNum type="arabicPeriod"/>
              <a:defRPr/>
            </a:pPr>
            <a:endParaRPr lang="fa-IR" b="1" dirty="0" smtClean="0"/>
          </a:p>
          <a:p>
            <a:pPr marL="623887" indent="-514350" algn="r" rtl="1">
              <a:buFont typeface="+mj-lt"/>
              <a:buAutoNum type="arabicPeriod"/>
              <a:defRPr/>
            </a:pPr>
            <a:endParaRPr lang="fa-IR" b="1" dirty="0" smtClean="0"/>
          </a:p>
          <a:p>
            <a:pPr algn="r" rtl="1">
              <a:defRPr/>
            </a:pPr>
            <a:endParaRPr lang="en-US" b="1" dirty="0" smtClean="0"/>
          </a:p>
          <a:p>
            <a:pPr algn="r" rtl="1"/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969336"/>
            <a:ext cx="2590800" cy="4114800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 </a:t>
            </a:r>
          </a:p>
          <a:p>
            <a:pPr algn="ctr" rtl="1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</a:t>
            </a:r>
          </a:p>
          <a:p>
            <a:pPr algn="ctr" rtl="1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اعتباربخشی بیمارستانی </a:t>
            </a:r>
            <a:b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در ایران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اعتباربخشی در ایران</a:t>
            </a:r>
            <a:b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1) مرور متون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JCI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: Joint Commission International</a:t>
            </a: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USAID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: United States Agency for International Society(Egypt)</a:t>
            </a: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WORLD BANK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(Lebanon)</a:t>
            </a: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FRANCE</a:t>
            </a:r>
            <a:endParaRPr lang="fa-I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JCAHO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: Joint Commission On the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accreditation of Health Organization</a:t>
            </a: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NHS</a:t>
            </a:r>
          </a:p>
          <a:p>
            <a:pPr indent="-256032" algn="justLow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MALAYSIA</a:t>
            </a:r>
          </a:p>
          <a:p>
            <a:pPr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1773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  نظام مراقبت عفونت های بیمارستانی  کنترل عفونت در اعتباربخشی</vt:lpstr>
      <vt:lpstr>اعتباربخشی بیمارستانی در ایران )مدل ارزشیابی مبتنی بر استاندارد(</vt:lpstr>
      <vt:lpstr>لزوم بازنگری دستورالعمل ارزشیابی </vt:lpstr>
      <vt:lpstr> تعریف اعتبار بخشی</vt:lpstr>
      <vt:lpstr>اعتباربخشی ملی و بین المللی</vt:lpstr>
      <vt:lpstr>منابع مورد نیاز برای ارتقاءکیفیت</vt:lpstr>
      <vt:lpstr>Slide 8</vt:lpstr>
      <vt:lpstr>اعتباربخشی در ایران  1) مرور متون</vt:lpstr>
      <vt:lpstr>اعتباربخشی در ایران  2) فرهنگ سازی و اطلاع رسانی</vt:lpstr>
      <vt:lpstr>اعتباربخشی در ایران  3)  انتخاب مدل استاندارد</vt:lpstr>
      <vt:lpstr>واحد کنترل عفونت</vt:lpstr>
      <vt:lpstr>   مدیریت و سازماندهی</vt:lpstr>
      <vt:lpstr>ادامه مدیریت و سازماندهی</vt:lpstr>
      <vt:lpstr>ادامه مدیریت و سازماندهی</vt:lpstr>
      <vt:lpstr>مدیریت و توانمندسازی منابع انسانی</vt:lpstr>
      <vt:lpstr>لیست کارکنان</vt:lpstr>
      <vt:lpstr>دوره توجیهی بدو ورود</vt:lpstr>
      <vt:lpstr>ارزيابي صلاحیت و  توانمندی  کارکنان</vt:lpstr>
      <vt:lpstr>آموزش و توانمندسازی کارکنان</vt:lpstr>
      <vt:lpstr>کتابچه/مجموعه ایمنی و سلامت شغلی و بهداشت محیط</vt:lpstr>
      <vt:lpstr>خط مشی ها وروش ها</vt:lpstr>
      <vt:lpstr>Slide 23</vt:lpstr>
      <vt:lpstr>امکانات و ملزومات</vt:lpstr>
      <vt:lpstr>بهبود کیفیت وجمع آوری داده ها  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ATI</cp:lastModifiedBy>
  <cp:revision>168</cp:revision>
  <dcterms:created xsi:type="dcterms:W3CDTF">2006-08-16T00:00:00Z</dcterms:created>
  <dcterms:modified xsi:type="dcterms:W3CDTF">2011-01-03T18:42:32Z</dcterms:modified>
</cp:coreProperties>
</file>